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9" r:id="rId1"/>
  </p:sldMasterIdLst>
  <p:sldIdLst>
    <p:sldId id="263" r:id="rId2"/>
    <p:sldId id="256" r:id="rId3"/>
    <p:sldId id="257" r:id="rId4"/>
    <p:sldId id="259" r:id="rId5"/>
    <p:sldId id="260" r:id="rId6"/>
    <p:sldId id="269" r:id="rId7"/>
    <p:sldId id="270" r:id="rId8"/>
    <p:sldId id="262" r:id="rId9"/>
    <p:sldId id="264" r:id="rId10"/>
    <p:sldId id="265" r:id="rId11"/>
    <p:sldId id="266" r:id="rId12"/>
  </p:sldIdLst>
  <p:sldSz cx="12192000" cy="6858000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6" d="100"/>
          <a:sy n="86" d="100"/>
        </p:scale>
        <p:origin x="71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50954-7E37-451B-A3E4-FD1B30D62C57}" type="datetimeFigureOut">
              <a:rPr lang="ru-RU" smtClean="0"/>
              <a:t>18.02.2025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A51673AB-D77E-45F2-8627-9795E74388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30521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50954-7E37-451B-A3E4-FD1B30D62C57}" type="datetimeFigureOut">
              <a:rPr lang="ru-RU" smtClean="0"/>
              <a:t>18.02.2025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51673AB-D77E-45F2-8627-9795E74388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68799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50954-7E37-451B-A3E4-FD1B30D62C57}" type="datetimeFigureOut">
              <a:rPr lang="ru-RU" smtClean="0"/>
              <a:t>18.02.2025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51673AB-D77E-45F2-8627-9795E7438898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4714781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50954-7E37-451B-A3E4-FD1B30D62C57}" type="datetimeFigureOut">
              <a:rPr lang="ru-RU" smtClean="0"/>
              <a:t>18.02.2025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51673AB-D77E-45F2-8627-9795E74388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489084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50954-7E37-451B-A3E4-FD1B30D62C57}" type="datetimeFigureOut">
              <a:rPr lang="ru-RU" smtClean="0"/>
              <a:t>18.02.2025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51673AB-D77E-45F2-8627-9795E7438898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2349324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50954-7E37-451B-A3E4-FD1B30D62C57}" type="datetimeFigureOut">
              <a:rPr lang="ru-RU" smtClean="0"/>
              <a:t>18.02.2025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51673AB-D77E-45F2-8627-9795E74388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054464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50954-7E37-451B-A3E4-FD1B30D62C57}" type="datetimeFigureOut">
              <a:rPr lang="ru-RU" smtClean="0"/>
              <a:t>18.02.2025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673AB-D77E-45F2-8627-9795E74388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49130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50954-7E37-451B-A3E4-FD1B30D62C57}" type="datetimeFigureOut">
              <a:rPr lang="ru-RU" smtClean="0"/>
              <a:t>18.02.2025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673AB-D77E-45F2-8627-9795E74388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69713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50954-7E37-451B-A3E4-FD1B30D62C57}" type="datetimeFigureOut">
              <a:rPr lang="ru-RU" smtClean="0"/>
              <a:t>18.02.2025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673AB-D77E-45F2-8627-9795E74388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9502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50954-7E37-451B-A3E4-FD1B30D62C57}" type="datetimeFigureOut">
              <a:rPr lang="ru-RU" smtClean="0"/>
              <a:t>18.02.2025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51673AB-D77E-45F2-8627-9795E74388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84974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50954-7E37-451B-A3E4-FD1B30D62C57}" type="datetimeFigureOut">
              <a:rPr lang="ru-RU" smtClean="0"/>
              <a:t>18.02.2025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A51673AB-D77E-45F2-8627-9795E74388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27886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50954-7E37-451B-A3E4-FD1B30D62C57}" type="datetimeFigureOut">
              <a:rPr lang="ru-RU" smtClean="0"/>
              <a:t>18.02.2025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A51673AB-D77E-45F2-8627-9795E74388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01919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50954-7E37-451B-A3E4-FD1B30D62C57}" type="datetimeFigureOut">
              <a:rPr lang="ru-RU" smtClean="0"/>
              <a:t>18.02.2025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673AB-D77E-45F2-8627-9795E74388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8445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50954-7E37-451B-A3E4-FD1B30D62C57}" type="datetimeFigureOut">
              <a:rPr lang="ru-RU" smtClean="0"/>
              <a:t>18.02.2025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673AB-D77E-45F2-8627-9795E74388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92596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50954-7E37-451B-A3E4-FD1B30D62C57}" type="datetimeFigureOut">
              <a:rPr lang="ru-RU" smtClean="0"/>
              <a:t>18.02.2025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673AB-D77E-45F2-8627-9795E74388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25530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50954-7E37-451B-A3E4-FD1B30D62C57}" type="datetimeFigureOut">
              <a:rPr lang="ru-RU" smtClean="0"/>
              <a:t>18.02.2025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51673AB-D77E-45F2-8627-9795E74388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32991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850954-7E37-451B-A3E4-FD1B30D62C57}" type="datetimeFigureOut">
              <a:rPr lang="ru-RU" smtClean="0"/>
              <a:t>18.02.2025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A51673AB-D77E-45F2-8627-9795E74388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30456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  <p:sldLayoutId id="2147483701" r:id="rId12"/>
    <p:sldLayoutId id="2147483702" r:id="rId13"/>
    <p:sldLayoutId id="2147483703" r:id="rId14"/>
    <p:sldLayoutId id="2147483704" r:id="rId15"/>
    <p:sldLayoutId id="2147483705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edu.tatar.ru/upload/storage/org2451/files/%D0%9D%D0%B0%D1%81%D1%82%D0%B0%D0%B2%D0%BD%D0%B8%D0%BA%D0%B8%20%D0%B8%20%D0%BD%D0%B0%D0%BF%D1%80%D0%B0%D0%B2%D0%BB%D0%B5%D0%BD%D0%B8%D1%8F%20(2).doc" TargetMode="External"/><Relationship Id="rId2" Type="http://schemas.openxmlformats.org/officeDocument/2006/relationships/hyperlink" Target="https://forms.yandex.ru/u/676945ad90fa7be108db518b/" TargetMode="Externa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Спасский муниципальный район</a:t>
            </a:r>
            <a:endParaRPr lang="ru-RU" dirty="0"/>
          </a:p>
        </p:txBody>
      </p:sp>
      <p:sp>
        <p:nvSpPr>
          <p:cNvPr id="4" name="Подзаголовок 3"/>
          <p:cNvSpPr txBox="1">
            <a:spLocks noGrp="1"/>
          </p:cNvSpPr>
          <p:nvPr>
            <p:ph type="subTitle" idx="1"/>
          </p:nvPr>
        </p:nvSpPr>
        <p:spPr>
          <a:xfrm>
            <a:off x="2589213" y="4777379"/>
            <a:ext cx="7112845" cy="77457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b="1" i="1" dirty="0" smtClean="0">
              <a:solidFill>
                <a:srgbClr val="C00000"/>
              </a:solidFill>
            </a:endParaRPr>
          </a:p>
          <a:p>
            <a:r>
              <a:rPr lang="ru-RU" b="1" i="1" dirty="0" smtClean="0">
                <a:solidFill>
                  <a:srgbClr val="C00000"/>
                </a:solidFill>
              </a:rPr>
              <a:t>Методист по профессиональному росту Н.Ю. </a:t>
            </a:r>
            <a:r>
              <a:rPr lang="ru-RU" b="1" i="1" dirty="0" err="1" smtClean="0">
                <a:solidFill>
                  <a:srgbClr val="C00000"/>
                </a:solidFill>
              </a:rPr>
              <a:t>Брыкалова</a:t>
            </a:r>
            <a:r>
              <a:rPr lang="ru-RU" b="1" i="1" dirty="0" smtClean="0">
                <a:solidFill>
                  <a:srgbClr val="C00000"/>
                </a:solidFill>
              </a:rPr>
              <a:t> .</a:t>
            </a:r>
            <a:endParaRPr lang="ru-RU" b="1" i="1" dirty="0">
              <a:solidFill>
                <a:srgbClr val="C0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96189" y="182881"/>
            <a:ext cx="1083181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2400" b="1" dirty="0" smtClean="0">
                <a:solidFill>
                  <a:srgbClr val="C00000"/>
                </a:solidFill>
              </a:rPr>
              <a:t>Модель наставничества: </a:t>
            </a:r>
          </a:p>
          <a:p>
            <a:r>
              <a:rPr lang="ru-RU" sz="2400" b="1" dirty="0" smtClean="0">
                <a:solidFill>
                  <a:srgbClr val="C00000"/>
                </a:solidFill>
              </a:rPr>
              <a:t>от районной методической службы – к школьному методическому</a:t>
            </a:r>
          </a:p>
          <a:p>
            <a:r>
              <a:rPr lang="ru-RU" sz="2400" b="1" dirty="0" smtClean="0">
                <a:solidFill>
                  <a:srgbClr val="C00000"/>
                </a:solidFill>
              </a:rPr>
              <a:t>объединению</a:t>
            </a:r>
            <a:endParaRPr lang="ru-RU" sz="24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01976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45327" y="115410"/>
            <a:ext cx="1065912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b="1" dirty="0">
                <a:solidFill>
                  <a:srgbClr val="C00000"/>
                </a:solidFill>
              </a:rPr>
              <a:t>Модель наставничества: </a:t>
            </a:r>
          </a:p>
          <a:p>
            <a:r>
              <a:rPr lang="ru-RU" b="1" dirty="0">
                <a:solidFill>
                  <a:srgbClr val="C00000"/>
                </a:solidFill>
              </a:rPr>
              <a:t>от районной методической службы – к школьному методическому</a:t>
            </a:r>
          </a:p>
          <a:p>
            <a:r>
              <a:rPr lang="ru-RU" b="1" dirty="0">
                <a:solidFill>
                  <a:srgbClr val="C00000"/>
                </a:solidFill>
              </a:rPr>
              <a:t>объединению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14689" y="1226173"/>
            <a:ext cx="10108858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b="1" dirty="0" smtClean="0">
                <a:solidFill>
                  <a:srgbClr val="002060"/>
                </a:solidFill>
              </a:rPr>
              <a:t>Индивидуальные консультации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b="1" dirty="0" smtClean="0">
                <a:solidFill>
                  <a:srgbClr val="002060"/>
                </a:solidFill>
              </a:rPr>
              <a:t>Размещение материалов на  электронной площадке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b="1" dirty="0" smtClean="0">
                <a:solidFill>
                  <a:srgbClr val="002060"/>
                </a:solidFill>
              </a:rPr>
              <a:t>Практикумы- обучения «Внутренняя система оценки качества образования»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b="1" dirty="0" smtClean="0">
                <a:solidFill>
                  <a:srgbClr val="002060"/>
                </a:solidFill>
              </a:rPr>
              <a:t>Дистанционная </a:t>
            </a:r>
            <a:r>
              <a:rPr lang="ru-RU" b="1" dirty="0" err="1" smtClean="0">
                <a:solidFill>
                  <a:srgbClr val="002060"/>
                </a:solidFill>
              </a:rPr>
              <a:t>коучинг</a:t>
            </a:r>
            <a:r>
              <a:rPr lang="ru-RU" b="1" dirty="0" smtClean="0">
                <a:solidFill>
                  <a:srgbClr val="002060"/>
                </a:solidFill>
              </a:rPr>
              <a:t>-сессия:   «Работа над повышением профессиональной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b="1" dirty="0" smtClean="0">
                <a:solidFill>
                  <a:srgbClr val="002060"/>
                </a:solidFill>
              </a:rPr>
              <a:t>компетенции педагогов через реализацию индивидуальных маршрутов»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b="1" dirty="0" smtClean="0">
                <a:solidFill>
                  <a:srgbClr val="002060"/>
                </a:solidFill>
              </a:rPr>
              <a:t>Методический ринг «Как повысить методическую активность педагогов?»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b="1" dirty="0" smtClean="0">
                <a:solidFill>
                  <a:srgbClr val="002060"/>
                </a:solidFill>
              </a:rPr>
              <a:t> «Как эффективно организовать контроль за реализацией ФОП?»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b="1" dirty="0">
                <a:solidFill>
                  <a:srgbClr val="002060"/>
                </a:solidFill>
              </a:rPr>
              <a:t>Взаимопроверка для директоров и заместителей директоров по теме: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b="1" dirty="0">
                <a:solidFill>
                  <a:srgbClr val="002060"/>
                </a:solidFill>
              </a:rPr>
              <a:t>«Планирование мероприятий в образовательном учреждении на основе анализа</a:t>
            </a:r>
            <a:endParaRPr lang="ru-RU" b="1" dirty="0" smtClean="0">
              <a:solidFill>
                <a:srgbClr val="00206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47" t="6074" b="21320"/>
          <a:stretch/>
        </p:blipFill>
        <p:spPr>
          <a:xfrm>
            <a:off x="706170" y="3931971"/>
            <a:ext cx="4562948" cy="282191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74" t="12477" r="1461"/>
          <a:stretch/>
        </p:blipFill>
        <p:spPr>
          <a:xfrm>
            <a:off x="5893804" y="4001633"/>
            <a:ext cx="5468295" cy="264124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/>
          <a:srcRect l="2130" t="32214" r="74322" b="12701"/>
          <a:stretch/>
        </p:blipFill>
        <p:spPr>
          <a:xfrm>
            <a:off x="10121107" y="905522"/>
            <a:ext cx="1964361" cy="25562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40929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54206" y="0"/>
            <a:ext cx="956717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2000" b="1" dirty="0">
                <a:solidFill>
                  <a:srgbClr val="C00000"/>
                </a:solidFill>
              </a:rPr>
              <a:t>Модель наставничества: </a:t>
            </a:r>
          </a:p>
          <a:p>
            <a:r>
              <a:rPr lang="ru-RU" sz="2000" b="1" dirty="0">
                <a:solidFill>
                  <a:srgbClr val="C00000"/>
                </a:solidFill>
              </a:rPr>
              <a:t>от районной методической службы – к школьному методическому</a:t>
            </a:r>
          </a:p>
          <a:p>
            <a:r>
              <a:rPr lang="ru-RU" sz="2000" b="1" dirty="0">
                <a:solidFill>
                  <a:srgbClr val="C00000"/>
                </a:solidFill>
              </a:rPr>
              <a:t>объединению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96" t="20075" r="6817"/>
          <a:stretch/>
        </p:blipFill>
        <p:spPr>
          <a:xfrm>
            <a:off x="900745" y="1727889"/>
            <a:ext cx="6818821" cy="27214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9756" y="3804343"/>
            <a:ext cx="6465697" cy="29755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3771159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951019" y="138543"/>
            <a:ext cx="57290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Спасский муниципальный район</a:t>
            </a:r>
            <a:endParaRPr lang="ru-RU" sz="2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19653" t="21307" r="18268" b="15435"/>
          <a:stretch/>
        </p:blipFill>
        <p:spPr>
          <a:xfrm>
            <a:off x="525192" y="873087"/>
            <a:ext cx="4920761" cy="2795166"/>
          </a:xfrm>
          <a:prstGeom prst="rect">
            <a:avLst/>
          </a:prstGeom>
          <a:ln w="28575">
            <a:solidFill>
              <a:schemeClr val="accent1"/>
            </a:solidFill>
          </a:ln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/>
          <a:srcRect l="8366" t="13921" r="5278" b="10511"/>
          <a:stretch/>
        </p:blipFill>
        <p:spPr>
          <a:xfrm>
            <a:off x="414887" y="3974684"/>
            <a:ext cx="4920761" cy="2656030"/>
          </a:xfrm>
          <a:prstGeom prst="rect">
            <a:avLst/>
          </a:prstGeom>
          <a:ln w="28575">
            <a:solidFill>
              <a:schemeClr val="accent1"/>
            </a:solidFill>
          </a:ln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79" t="35359" r="32909" b="-335"/>
          <a:stretch/>
        </p:blipFill>
        <p:spPr>
          <a:xfrm>
            <a:off x="6289645" y="844602"/>
            <a:ext cx="4348617" cy="28236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26" t="6601"/>
          <a:stretch/>
        </p:blipFill>
        <p:spPr>
          <a:xfrm>
            <a:off x="6524793" y="3851092"/>
            <a:ext cx="3878319" cy="266890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4876997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/>
          <a:srcRect l="16031" t="12974" r="10602" b="15814"/>
          <a:stretch/>
        </p:blipFill>
        <p:spPr>
          <a:xfrm>
            <a:off x="1494263" y="1151660"/>
            <a:ext cx="9649601" cy="5614163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4967653" y="5046784"/>
            <a:ext cx="1740877" cy="892552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</a:t>
            </a:r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кольные</a:t>
            </a:r>
          </a:p>
          <a:p>
            <a:pPr algn="ctr"/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етодические</a:t>
            </a:r>
          </a:p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бъединения 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609816" y="88777"/>
            <a:ext cx="1065912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b="1" dirty="0">
                <a:solidFill>
                  <a:srgbClr val="C00000"/>
                </a:solidFill>
              </a:rPr>
              <a:t>Модель наставничества: </a:t>
            </a:r>
          </a:p>
          <a:p>
            <a:r>
              <a:rPr lang="ru-RU" b="1" dirty="0">
                <a:solidFill>
                  <a:srgbClr val="C00000"/>
                </a:solidFill>
              </a:rPr>
              <a:t>от районной методической службы – к школьному методическому</a:t>
            </a:r>
          </a:p>
          <a:p>
            <a:r>
              <a:rPr lang="ru-RU" b="1" dirty="0">
                <a:solidFill>
                  <a:srgbClr val="C00000"/>
                </a:solidFill>
              </a:rPr>
              <a:t>объединению</a:t>
            </a:r>
          </a:p>
        </p:txBody>
      </p:sp>
    </p:spTree>
    <p:extLst>
      <p:ext uri="{BB962C8B-B14F-4D97-AF65-F5344CB8AC3E}">
        <p14:creationId xmlns:p14="http://schemas.microsoft.com/office/powerpoint/2010/main" val="21511684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13526" t="8750" r="23932" b="11581"/>
          <a:stretch/>
        </p:blipFill>
        <p:spPr>
          <a:xfrm>
            <a:off x="490277" y="1147951"/>
            <a:ext cx="5341205" cy="4631412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5363308" y="1793631"/>
            <a:ext cx="6207369" cy="4686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6299657" y="2067042"/>
            <a:ext cx="462475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rgbClr val="002060"/>
                </a:solidFill>
              </a:rPr>
              <a:t>Электронная методическая площадка</a:t>
            </a:r>
            <a:endParaRPr lang="ru-RU" sz="1600" b="1" dirty="0">
              <a:solidFill>
                <a:srgbClr val="002060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02262" y="2985888"/>
            <a:ext cx="6819543" cy="3494043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609816" y="88777"/>
            <a:ext cx="1065912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b="1" dirty="0">
                <a:solidFill>
                  <a:srgbClr val="C00000"/>
                </a:solidFill>
              </a:rPr>
              <a:t>Модель наставничества: </a:t>
            </a:r>
          </a:p>
          <a:p>
            <a:r>
              <a:rPr lang="ru-RU" b="1" dirty="0">
                <a:solidFill>
                  <a:srgbClr val="C00000"/>
                </a:solidFill>
              </a:rPr>
              <a:t>от районной методической службы – к школьному методическому</a:t>
            </a:r>
          </a:p>
          <a:p>
            <a:r>
              <a:rPr lang="ru-RU" b="1" dirty="0">
                <a:solidFill>
                  <a:srgbClr val="C00000"/>
                </a:solidFill>
              </a:rPr>
              <a:t>объединению</a:t>
            </a:r>
          </a:p>
        </p:txBody>
      </p:sp>
    </p:spTree>
    <p:extLst>
      <p:ext uri="{BB962C8B-B14F-4D97-AF65-F5344CB8AC3E}">
        <p14:creationId xmlns:p14="http://schemas.microsoft.com/office/powerpoint/2010/main" val="23209400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3052" t="13920" r="43078" b="13353"/>
          <a:stretch/>
        </p:blipFill>
        <p:spPr>
          <a:xfrm>
            <a:off x="221673" y="1343891"/>
            <a:ext cx="5708074" cy="5320146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t="2228"/>
          <a:stretch/>
        </p:blipFill>
        <p:spPr>
          <a:xfrm>
            <a:off x="6192984" y="115057"/>
            <a:ext cx="3184600" cy="442328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77659" y="2118879"/>
            <a:ext cx="3120377" cy="4351193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7" name="TextBox 6"/>
          <p:cNvSpPr txBox="1"/>
          <p:nvPr/>
        </p:nvSpPr>
        <p:spPr>
          <a:xfrm>
            <a:off x="707997" y="115057"/>
            <a:ext cx="57290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Спасский муниципальный район</a:t>
            </a:r>
            <a:endParaRPr lang="ru-RU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5249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88166" y="635620"/>
            <a:ext cx="8374566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/>
            <a:r>
              <a:rPr lang="ru-RU" sz="28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сайте отдела образования вкладка     </a:t>
            </a:r>
          </a:p>
          <a:p>
            <a:pPr algn="ctr" fontAlgn="base"/>
            <a:r>
              <a:rPr lang="ru-RU" sz="2800" u="sng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Школа наставничества</a:t>
            </a:r>
          </a:p>
          <a:p>
            <a:pPr algn="ctr" fontAlgn="base"/>
            <a:r>
              <a:rPr lang="ru-RU" sz="28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ИЩУ НАСТАВНИКА</a:t>
            </a:r>
            <a:endParaRPr lang="ru-RU" sz="28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fontAlgn="base"/>
            <a:r>
              <a:rPr lang="ru-RU" sz="28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Представляем  ресурс  для педагогов Спасского района </a:t>
            </a:r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«Ищу наставника»</a:t>
            </a:r>
            <a:r>
              <a:rPr lang="ru-RU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i="1" u="sng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Инструкция!</a:t>
            </a:r>
            <a:r>
              <a:rPr lang="ru-RU" sz="28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1.Выбрать нужное направление</a:t>
            </a:r>
            <a:br>
              <a:rPr lang="ru-RU" sz="28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2.Выберите наставника</a:t>
            </a:r>
            <a:br>
              <a:rPr lang="ru-RU" sz="28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3.Подайте заявку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forms.yandex.ru/u/676945ad90fa7be108db518b/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Здесь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Наставники и направления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41758390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93" t="20525" r="28168" b="15906"/>
          <a:stretch>
            <a:fillRect/>
          </a:stretch>
        </p:blipFill>
        <p:spPr bwMode="auto">
          <a:xfrm>
            <a:off x="466456" y="83259"/>
            <a:ext cx="2625402" cy="3464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148986" y="244111"/>
            <a:ext cx="2315737" cy="5047151"/>
          </a:xfrm>
          <a:prstGeom prst="rect">
            <a:avLst/>
          </a:prstGeom>
          <a:ln>
            <a:solidFill>
              <a:schemeClr val="accent2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b="1" dirty="0">
                <a:solidFill>
                  <a:srgbClr val="38562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НАСТАВНИК</a:t>
            </a:r>
            <a:endParaRPr lang="ru-RU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b="1" dirty="0" err="1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Амукова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Наталья Михайловна,</a:t>
            </a:r>
            <a:endParaRPr lang="ru-RU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учитель начальных классов МБОУ «Болгарская СОШ №2» </a:t>
            </a:r>
            <a:endParaRPr lang="ru-RU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Педагогический стаж - 35 лет</a:t>
            </a:r>
            <a:endParaRPr lang="ru-RU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b="1" i="1" dirty="0">
                <a:solidFill>
                  <a:srgbClr val="C00000"/>
                </a:solidFill>
                <a:latin typeface="Cambria" panose="02040503050406030204" pitchFamily="18" charset="0"/>
                <a:ea typeface="Calibri" panose="020F0502020204030204" pitchFamily="34" charset="0"/>
                <a:cs typeface="Cambria" panose="02040503050406030204" pitchFamily="18" charset="0"/>
              </a:rPr>
              <a:t>Готова</a:t>
            </a:r>
            <a:r>
              <a:rPr lang="ru-RU" b="1" i="1" dirty="0">
                <a:solidFill>
                  <a:srgbClr val="C00000"/>
                </a:solidFill>
                <a:latin typeface="Baskerville Old Face" panose="020206020805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b="1" i="1" dirty="0">
                <a:solidFill>
                  <a:srgbClr val="C00000"/>
                </a:solidFill>
                <a:latin typeface="Cambria" panose="02040503050406030204" pitchFamily="18" charset="0"/>
                <a:ea typeface="Calibri" panose="020F0502020204030204" pitchFamily="34" charset="0"/>
                <a:cs typeface="Cambria" panose="02040503050406030204" pitchFamily="18" charset="0"/>
              </a:rPr>
              <a:t>делиться</a:t>
            </a:r>
            <a:r>
              <a:rPr lang="ru-RU" b="1" i="1" dirty="0">
                <a:solidFill>
                  <a:srgbClr val="C00000"/>
                </a:solidFill>
                <a:latin typeface="Baskerville Old Face" panose="020206020805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ru-RU" b="1" i="1" dirty="0">
                <a:solidFill>
                  <a:srgbClr val="C00000"/>
                </a:solidFill>
                <a:latin typeface="Cambria" panose="02040503050406030204" pitchFamily="18" charset="0"/>
                <a:ea typeface="Calibri" panose="020F0502020204030204" pitchFamily="34" charset="0"/>
                <a:cs typeface="Cambria" panose="02040503050406030204" pitchFamily="18" charset="0"/>
              </a:rPr>
              <a:t>своим</a:t>
            </a:r>
            <a:r>
              <a:rPr lang="ru-RU" b="1" i="1" dirty="0">
                <a:solidFill>
                  <a:srgbClr val="C00000"/>
                </a:solidFill>
                <a:latin typeface="Baskerville Old Face" panose="020206020805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b="1" i="1" dirty="0">
                <a:solidFill>
                  <a:srgbClr val="C00000"/>
                </a:solidFill>
                <a:latin typeface="Cambria" panose="02040503050406030204" pitchFamily="18" charset="0"/>
                <a:ea typeface="Calibri" panose="020F0502020204030204" pitchFamily="34" charset="0"/>
                <a:cs typeface="Cambria" panose="02040503050406030204" pitchFamily="18" charset="0"/>
              </a:rPr>
              <a:t>опытом</a:t>
            </a:r>
            <a:r>
              <a:rPr lang="ru-RU" b="1" i="1" dirty="0">
                <a:solidFill>
                  <a:srgbClr val="C00000"/>
                </a:solidFill>
                <a:latin typeface="Baskerville Old Face" panose="020206020805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b="1" i="1" dirty="0">
                <a:solidFill>
                  <a:srgbClr val="C00000"/>
                </a:solidFill>
                <a:latin typeface="Cambria" panose="02040503050406030204" pitchFamily="18" charset="0"/>
                <a:ea typeface="Calibri" panose="020F0502020204030204" pitchFamily="34" charset="0"/>
                <a:cs typeface="Cambria" panose="02040503050406030204" pitchFamily="18" charset="0"/>
              </a:rPr>
              <a:t>по</a:t>
            </a:r>
            <a:r>
              <a:rPr lang="ru-RU" b="1" i="1" dirty="0">
                <a:solidFill>
                  <a:srgbClr val="C00000"/>
                </a:solidFill>
                <a:latin typeface="Baskerville Old Face" panose="020206020805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b="1" i="1" dirty="0">
                <a:solidFill>
                  <a:srgbClr val="C00000"/>
                </a:solidFill>
                <a:latin typeface="Cambria" panose="02040503050406030204" pitchFamily="18" charset="0"/>
                <a:ea typeface="Calibri" panose="020F0502020204030204" pitchFamily="34" charset="0"/>
                <a:cs typeface="Cambria" panose="02040503050406030204" pitchFamily="18" charset="0"/>
              </a:rPr>
              <a:t>формированию</a:t>
            </a:r>
            <a:r>
              <a:rPr lang="ru-RU" b="1" i="1" dirty="0">
                <a:solidFill>
                  <a:srgbClr val="C00000"/>
                </a:solidFill>
                <a:latin typeface="Baskerville Old Face" panose="020206020805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b="1" i="1" dirty="0">
                <a:solidFill>
                  <a:srgbClr val="C00000"/>
                </a:solidFill>
                <a:latin typeface="Cambria" panose="02040503050406030204" pitchFamily="18" charset="0"/>
                <a:ea typeface="Calibri" panose="020F0502020204030204" pitchFamily="34" charset="0"/>
                <a:cs typeface="Cambria" panose="02040503050406030204" pitchFamily="18" charset="0"/>
              </a:rPr>
              <a:t>читательской</a:t>
            </a:r>
            <a:r>
              <a:rPr lang="ru-RU" b="1" i="1" dirty="0">
                <a:solidFill>
                  <a:srgbClr val="C00000"/>
                </a:solidFill>
                <a:latin typeface="Baskerville Old Face" panose="020206020805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b="1" i="1" dirty="0">
                <a:solidFill>
                  <a:srgbClr val="C00000"/>
                </a:solidFill>
                <a:latin typeface="Cambria" panose="02040503050406030204" pitchFamily="18" charset="0"/>
                <a:ea typeface="Calibri" panose="020F0502020204030204" pitchFamily="34" charset="0"/>
                <a:cs typeface="Cambria" panose="02040503050406030204" pitchFamily="18" charset="0"/>
              </a:rPr>
              <a:t>грамотности</a:t>
            </a:r>
            <a:r>
              <a:rPr lang="ru-RU" b="1" i="1" dirty="0">
                <a:solidFill>
                  <a:srgbClr val="C00000"/>
                </a:solidFill>
                <a:latin typeface="Baskerville Old Face" panose="020206020805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b="1" i="1" dirty="0">
                <a:solidFill>
                  <a:srgbClr val="C00000"/>
                </a:solidFill>
                <a:latin typeface="Cambria" panose="02040503050406030204" pitchFamily="18" charset="0"/>
                <a:ea typeface="Calibri" panose="020F0502020204030204" pitchFamily="34" charset="0"/>
                <a:cs typeface="Cambria" panose="02040503050406030204" pitchFamily="18" charset="0"/>
              </a:rPr>
              <a:t>обучающихся</a:t>
            </a:r>
            <a:r>
              <a:rPr lang="ru-RU" b="1" i="1" dirty="0">
                <a:solidFill>
                  <a:srgbClr val="C00000"/>
                </a:solidFill>
                <a:latin typeface="Baskerville Old Face" panose="020206020805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b="1" i="1" dirty="0">
                <a:solidFill>
                  <a:srgbClr val="C00000"/>
                </a:solidFill>
                <a:latin typeface="Cambria" panose="02040503050406030204" pitchFamily="18" charset="0"/>
                <a:ea typeface="Calibri" panose="020F0502020204030204" pitchFamily="34" charset="0"/>
                <a:cs typeface="Cambria" panose="02040503050406030204" pitchFamily="18" charset="0"/>
              </a:rPr>
              <a:t>младших</a:t>
            </a:r>
            <a:r>
              <a:rPr lang="ru-RU" b="1" i="1" dirty="0">
                <a:solidFill>
                  <a:srgbClr val="C00000"/>
                </a:solidFill>
                <a:latin typeface="Baskerville Old Face" panose="020206020805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b="1" i="1" dirty="0">
                <a:solidFill>
                  <a:srgbClr val="C00000"/>
                </a:solidFill>
                <a:latin typeface="Cambria" panose="02040503050406030204" pitchFamily="18" charset="0"/>
                <a:ea typeface="Calibri" panose="020F0502020204030204" pitchFamily="34" charset="0"/>
                <a:cs typeface="Cambria" panose="02040503050406030204" pitchFamily="18" charset="0"/>
              </a:rPr>
              <a:t>классов</a:t>
            </a:r>
            <a:endParaRPr lang="ru-RU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263" t="20145" r="24448" b="12190"/>
          <a:stretch>
            <a:fillRect/>
          </a:stretch>
        </p:blipFill>
        <p:spPr bwMode="auto">
          <a:xfrm>
            <a:off x="6110577" y="150166"/>
            <a:ext cx="2847368" cy="31617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Надпись 8"/>
          <p:cNvSpPr txBox="1">
            <a:spLocks noChangeArrowheads="1"/>
          </p:cNvSpPr>
          <p:nvPr/>
        </p:nvSpPr>
        <p:spPr bwMode="auto">
          <a:xfrm>
            <a:off x="9008517" y="150165"/>
            <a:ext cx="2767171" cy="531393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635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</a:pPr>
            <a:r>
              <a:rPr kumimoji="0" lang="ru-RU" altLang="ru-RU" sz="1800" b="1" i="0" u="none" strike="noStrike" cap="none" normalizeH="0" baseline="0" dirty="0" smtClean="0">
                <a:ln>
                  <a:noFill/>
                </a:ln>
                <a:solidFill>
                  <a:srgbClr val="385623"/>
                </a:solidFill>
                <a:effectLst/>
                <a:latin typeface="Times New Roman" panose="02020603050405020304" pitchFamily="18" charset="0"/>
              </a:rPr>
              <a:t>НАСТАВНИК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</a:pPr>
            <a:r>
              <a:rPr kumimoji="0" lang="ru-RU" altLang="ru-RU" sz="18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anose="02020603050405020304" pitchFamily="18" charset="0"/>
              </a:rPr>
              <a:t>Выжлёнкова</a:t>
            </a:r>
            <a:r>
              <a:rPr kumimoji="0" lang="ru-RU" altLang="ru-RU" sz="1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anose="02020603050405020304" pitchFamily="18" charset="0"/>
              </a:rPr>
              <a:t> Ольга Владимировна ,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</a:rPr>
              <a:t>учитель технологии МБОУ «Болгарская СОШ №2»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</a:rPr>
              <a:t>Педагогический стаж - 25 лет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</a:pPr>
            <a:r>
              <a:rPr kumimoji="0" lang="ru-RU" altLang="ru-RU" sz="18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mbria" panose="02040503050406030204" pitchFamily="18" charset="0"/>
              </a:rPr>
              <a:t>Могу помочь педагогам по организации  работы с одарёнными детьми, оказать методическую поддержку в  разработке проектов и в  подготовке к олимпиадам по технологии</a:t>
            </a:r>
            <a:endParaRPr kumimoji="0" lang="ru-RU" alt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75638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61770" y="461665"/>
            <a:ext cx="4618911" cy="5495790"/>
          </a:xfrm>
          <a:prstGeom prst="rect">
            <a:avLst/>
          </a:prstGeom>
          <a:ln>
            <a:solidFill>
              <a:srgbClr val="C00000"/>
            </a:solidFill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5612" y="623454"/>
            <a:ext cx="4362450" cy="4762500"/>
          </a:xfrm>
          <a:prstGeom prst="rect">
            <a:avLst/>
          </a:prstGeom>
          <a:ln>
            <a:solidFill>
              <a:srgbClr val="002060"/>
            </a:solidFill>
          </a:ln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90866" y="2583402"/>
            <a:ext cx="4175121" cy="4148654"/>
          </a:xfrm>
          <a:prstGeom prst="rect">
            <a:avLst/>
          </a:prstGeom>
          <a:ln>
            <a:solidFill>
              <a:srgbClr val="C00000"/>
            </a:solidFill>
          </a:ln>
        </p:spPr>
      </p:pic>
      <p:sp>
        <p:nvSpPr>
          <p:cNvPr id="5" name="TextBox 4"/>
          <p:cNvSpPr txBox="1"/>
          <p:nvPr/>
        </p:nvSpPr>
        <p:spPr>
          <a:xfrm>
            <a:off x="2941862" y="0"/>
            <a:ext cx="57290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Спасский муниципальный район</a:t>
            </a:r>
            <a:endParaRPr lang="ru-RU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12066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460419" y="1473839"/>
            <a:ext cx="3030247" cy="1138773"/>
          </a:xfrm>
          <a:prstGeom prst="rect">
            <a:avLst/>
          </a:prstGeom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1700" b="1" dirty="0" smtClean="0">
                <a:solidFill>
                  <a:srgbClr val="002060"/>
                </a:solidFill>
              </a:rPr>
              <a:t>по  </a:t>
            </a:r>
            <a:r>
              <a:rPr lang="ru-RU" sz="1700" b="1" dirty="0">
                <a:solidFill>
                  <a:srgbClr val="002060"/>
                </a:solidFill>
              </a:rPr>
              <a:t>проектированию, </a:t>
            </a:r>
            <a:endParaRPr lang="ru-RU" sz="1700" b="1" dirty="0" smtClean="0">
              <a:solidFill>
                <a:srgbClr val="002060"/>
              </a:solidFill>
            </a:endParaRPr>
          </a:p>
          <a:p>
            <a:pPr algn="ctr"/>
            <a:r>
              <a:rPr lang="ru-RU" sz="1700" b="1" dirty="0" smtClean="0">
                <a:solidFill>
                  <a:srgbClr val="002060"/>
                </a:solidFill>
              </a:rPr>
              <a:t>проведению </a:t>
            </a:r>
            <a:r>
              <a:rPr lang="ru-RU" sz="1700" b="1" dirty="0">
                <a:solidFill>
                  <a:srgbClr val="002060"/>
                </a:solidFill>
              </a:rPr>
              <a:t>и анализа </a:t>
            </a:r>
            <a:endParaRPr lang="ru-RU" sz="1700" b="1" dirty="0" smtClean="0">
              <a:solidFill>
                <a:srgbClr val="002060"/>
              </a:solidFill>
            </a:endParaRPr>
          </a:p>
          <a:p>
            <a:pPr algn="ctr"/>
            <a:r>
              <a:rPr lang="ru-RU" sz="1700" b="1" dirty="0" smtClean="0">
                <a:solidFill>
                  <a:srgbClr val="002060"/>
                </a:solidFill>
              </a:rPr>
              <a:t>уроков  </a:t>
            </a:r>
            <a:r>
              <a:rPr lang="ru-RU" sz="1700" b="1" dirty="0">
                <a:solidFill>
                  <a:srgbClr val="002060"/>
                </a:solidFill>
              </a:rPr>
              <a:t>в контексте </a:t>
            </a:r>
            <a:endParaRPr lang="ru-RU" sz="1700" b="1" dirty="0" smtClean="0">
              <a:solidFill>
                <a:srgbClr val="002060"/>
              </a:solidFill>
            </a:endParaRPr>
          </a:p>
          <a:p>
            <a:pPr algn="ctr"/>
            <a:r>
              <a:rPr lang="ru-RU" sz="1700" b="1" dirty="0" smtClean="0">
                <a:solidFill>
                  <a:srgbClr val="002060"/>
                </a:solidFill>
              </a:rPr>
              <a:t>обновлённых ФГОС</a:t>
            </a:r>
            <a:endParaRPr lang="ru-RU" sz="1700" b="1" dirty="0">
              <a:solidFill>
                <a:srgbClr val="00206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639627" y="229470"/>
            <a:ext cx="6096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Методический проекта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ctr"/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«Мастерская управленческих команд</a:t>
            </a:r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»</a:t>
            </a:r>
            <a:endParaRPr lang="ru-RU" sz="2000" dirty="0"/>
          </a:p>
        </p:txBody>
      </p:sp>
      <p:sp>
        <p:nvSpPr>
          <p:cNvPr id="6" name="TextBox 5"/>
          <p:cNvSpPr txBox="1"/>
          <p:nvPr/>
        </p:nvSpPr>
        <p:spPr>
          <a:xfrm>
            <a:off x="3524435" y="1020932"/>
            <a:ext cx="46341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</a:rPr>
              <a:t>Оказание методической помощи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39697" y="1473840"/>
            <a:ext cx="3524434" cy="1138773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700" b="1" dirty="0">
                <a:solidFill>
                  <a:srgbClr val="002060"/>
                </a:solidFill>
              </a:rPr>
              <a:t>по построению и функционированию внутренней системы оценки качества </a:t>
            </a:r>
            <a:r>
              <a:rPr lang="ru-RU" sz="1700" b="1" dirty="0" smtClean="0">
                <a:solidFill>
                  <a:srgbClr val="002060"/>
                </a:solidFill>
              </a:rPr>
              <a:t>образования</a:t>
            </a:r>
            <a:endParaRPr lang="ru-RU" sz="1700" b="1" dirty="0">
              <a:solidFill>
                <a:srgbClr val="00206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932808" y="1759596"/>
            <a:ext cx="4225771" cy="1400383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700" b="1" dirty="0">
                <a:solidFill>
                  <a:srgbClr val="002060"/>
                </a:solidFill>
              </a:rPr>
              <a:t>по контролю использования и разработке  учителями  заданий для уроков и контрольных работ, соответствующих содержанию и планируемым результатам ФОП</a:t>
            </a:r>
          </a:p>
        </p:txBody>
      </p:sp>
      <p:cxnSp>
        <p:nvCxnSpPr>
          <p:cNvPr id="10" name="Прямая со стрелкой 9"/>
          <p:cNvCxnSpPr/>
          <p:nvPr/>
        </p:nvCxnSpPr>
        <p:spPr>
          <a:xfrm flipH="1">
            <a:off x="2001915" y="1205598"/>
            <a:ext cx="1655685" cy="11717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>
            <a:off x="5841507" y="1343347"/>
            <a:ext cx="0" cy="33453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>
            <a:off x="8007661" y="1205598"/>
            <a:ext cx="1967882" cy="11717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Рисунок 1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039" r="21647" b="17783"/>
          <a:stretch/>
        </p:blipFill>
        <p:spPr>
          <a:xfrm>
            <a:off x="722051" y="3764132"/>
            <a:ext cx="4391487" cy="2361460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6298" y="3389971"/>
            <a:ext cx="6455016" cy="2914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7807109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679</TotalTime>
  <Words>288</Words>
  <Application>Microsoft Office PowerPoint</Application>
  <PresentationFormat>Широкоэкранный</PresentationFormat>
  <Paragraphs>58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20" baseType="lpstr">
      <vt:lpstr>Arial</vt:lpstr>
      <vt:lpstr>Baskerville Old Face</vt:lpstr>
      <vt:lpstr>Calibri</vt:lpstr>
      <vt:lpstr>Cambria</vt:lpstr>
      <vt:lpstr>Century Gothic</vt:lpstr>
      <vt:lpstr>Times New Roman</vt:lpstr>
      <vt:lpstr>Wingdings</vt:lpstr>
      <vt:lpstr>Wingdings 3</vt:lpstr>
      <vt:lpstr>Легкий дым</vt:lpstr>
      <vt:lpstr>Спасский муниципальный район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office 2007 rus ent: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Zam</dc:creator>
  <cp:lastModifiedBy>user00</cp:lastModifiedBy>
  <cp:revision>40</cp:revision>
  <cp:lastPrinted>2023-05-02T09:54:15Z</cp:lastPrinted>
  <dcterms:created xsi:type="dcterms:W3CDTF">2023-05-02T04:10:37Z</dcterms:created>
  <dcterms:modified xsi:type="dcterms:W3CDTF">2025-02-18T07:02:10Z</dcterms:modified>
</cp:coreProperties>
</file>